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handoutMasterIdLst>
    <p:handoutMasterId r:id="rId12"/>
  </p:handoutMasterIdLst>
  <p:sldIdLst>
    <p:sldId id="256" r:id="rId4"/>
    <p:sldId id="336" r:id="rId5"/>
    <p:sldId id="340" r:id="rId6"/>
    <p:sldId id="337" r:id="rId7"/>
    <p:sldId id="338" r:id="rId8"/>
    <p:sldId id="339" r:id="rId9"/>
    <p:sldId id="33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ll Ceitli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1E7C9A"/>
    <a:srgbClr val="C2F1F6"/>
    <a:srgbClr val="159B8E"/>
    <a:srgbClr val="1AC4B4"/>
    <a:srgbClr val="57D9E7"/>
    <a:srgbClr val="FF0101"/>
    <a:srgbClr val="9FDAFF"/>
    <a:srgbClr val="B3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7" autoAdjust="0"/>
    <p:restoredTop sz="99271" autoAdjust="0"/>
  </p:normalViewPr>
  <p:slideViewPr>
    <p:cSldViewPr>
      <p:cViewPr varScale="1">
        <p:scale>
          <a:sx n="76" d="100"/>
          <a:sy n="76" d="100"/>
        </p:scale>
        <p:origin x="-5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158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Hospitals</c:v>
                </c:pt>
              </c:strCache>
            </c:strRef>
          </c:tx>
          <c:dPt>
            <c:idx val="0"/>
            <c:bubble3D val="0"/>
            <c:spPr>
              <a:solidFill>
                <a:srgbClr val="00CC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cat>
            <c:strRef>
              <c:f>Sheet1!$A$2:$A$4</c:f>
              <c:strCache>
                <c:ptCount val="3"/>
                <c:pt idx="0">
                  <c:v> A 46%</c:v>
                </c:pt>
                <c:pt idx="1">
                  <c:v> B 37%</c:v>
                </c:pt>
                <c:pt idx="2">
                  <c:v> C 17 %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213</c:v>
                </c:pt>
                <c:pt idx="1">
                  <c:v>172</c:v>
                </c:pt>
                <c:pt idx="2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CA17BBE-1F13-4AC7-91A2-D021F026B75D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D7C0415-BC4E-4D00-8095-28F0D9D742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807C9B8C-D448-4311-8501-8F65CD2E1BD5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DC8A209-8242-45A8-AEBA-B349E66E65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16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C8A209-8242-45A8-AEBA-B349E66E65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6C205-07A7-43CA-BB01-49AB482CB5CB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BEABD-4438-4649-8AF3-8877074AC4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26E6-2A55-4B67-88D1-3C90A37C79A5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7B3E-7F99-4241-AFD6-3D2BC3104E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B77D-8132-43BB-882C-10D32BC43442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765AD-12E0-413D-B2FC-5A66E087500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2EAC-DD07-404B-8046-C99865EB40FC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EFF02-3DB7-4951-AC10-377259C7D8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180ED-2484-4110-8D20-1DE84F6C6747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16573-31EC-4405-B605-937D6FB6E4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3475-FAA4-45D7-9199-9A8302918581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F7E3A-F687-4872-A8AE-D92AAD41E13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97979-E7AF-4F4E-8CFF-B801E90F38D4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4DBD-77E4-4ACD-8B0B-CDC893F7AD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B65F1-CE22-41F3-A8F5-E4EF0DDE97C3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62D9-A759-47E9-ADCD-A87BC061103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32FD6-774F-476A-B86A-DF435EBA8E21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188D-B2B1-42F6-A2D4-2C1D8479F70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926E-57BB-4D30-B39E-5A9125445A12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ACAD-8BE0-48E9-8793-BB276313AF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F6F6-71D9-445D-901B-AA193098D30B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53FA4-DAF3-4DA7-87BE-66B8C93A53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74BC-DA3C-4F5C-AFDA-F75473BBF5AC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1D23-71AB-47BC-A0D3-F9146E8E98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64972-86F7-4E94-A2C2-76F8F06F74E0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F384C-93AB-405B-A835-2EE372C383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A4144-310E-4279-BDE8-3862DD8D489F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DC272-21D9-47E5-853C-264A7101F6A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7E06-1FB3-4C4C-8256-71F832609585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F96C2-ECAC-454D-8C1F-C75C67677E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400000"/>
                <a:alpha val="81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5C54-6F90-462E-B171-C1AB74C89EFE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AF101-F479-4543-9795-B292A4D3B5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7" descr="headCurve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652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pic>
        <p:nvPicPr>
          <p:cNvPr id="6" name="Picture 8" descr="PAHO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6324600"/>
            <a:ext cx="914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 anchor="ctr">
            <a:normAutofit/>
          </a:bodyPr>
          <a:lstStyle>
            <a:lvl1pPr algn="ctr">
              <a:defRPr sz="3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6356350"/>
            <a:ext cx="1066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FE797-AFAF-4BDE-B079-1F25CBA639F1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C146E-3205-4FCA-9ADE-34698799A0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4677-A37A-4E16-BB9C-FCA41A04C55B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AF5BC-3CE5-4CD5-9CEB-D4D26141C8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9" descr="PAHO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94463"/>
            <a:ext cx="9144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9B2C3-1724-42D5-876B-61EC176ED74B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A1318-AEB5-4AD2-A8D8-3FAC1B6A57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9078-EF76-4A05-BF9F-492378816EF6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7EF3F-36BB-4CE7-9FAE-B4E5370BF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22E-2EE0-4807-B4CA-771DE49C336E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FD3D8-DF67-4BC8-A091-FDF71531C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E6D3-404A-4BC0-B4CD-AA7E6381FECC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8CCA9-687F-4DFF-ACD0-8439D46E07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80F68-E014-441F-93DB-5D0A9D640FEB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8DA1-5EAA-48A2-BC56-260332A16B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61568-6791-4320-8E16-2130F920C623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8F0AB-37B7-4653-9346-31F591D11D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48DAF-A537-47E4-AF33-91987897020B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9AF78-CF1E-461D-B3A2-1A4391CDF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AB25-6A6E-4EB5-8C2F-B2673E6CE456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CED8-692D-4509-A2F9-436600578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9C504-A021-4CBC-9BF3-6B184CBB538E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0FDA-EE48-41FA-94D9-38BFA2F10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83842-7209-44FA-99EC-38B623B876C0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376EE-797A-4CBF-9435-B60BFF046A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23AD1-ABDF-4E54-8709-055AD29A9D3D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99B2-1195-4406-B482-49E8549EA3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4F42F-A64B-449D-8BE5-6A86F444AA7D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2B2E-D18D-4DB8-952C-D997B30DEED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8F663-B4FB-48A2-B437-498E54A5C567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1A419-A3EF-42B6-A1C0-4C91F6735B1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472ED-83F3-456E-A713-F8777350D6CB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80161-42FB-445D-A8B5-3F7CEEF2C8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353E0-9607-4BA9-A906-A71772080D07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8BB47-26D0-49F7-B198-1B36B2402C9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s-E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FC777A-0863-437C-8DC1-A3E5364F6821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77C2A8-3856-4A9E-98D1-8E8A7557D0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s-ES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B1D932-4E33-4DAE-BC84-9A5AE262D5BA}" type="datetime1">
              <a:rPr lang="en-US"/>
              <a:pPr>
                <a:defRPr/>
              </a:pPr>
              <a:t>11/25/2012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1BA9D4-F2E0-422C-82C6-CBEB78E2392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560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6F769B9-AC89-4BE9-BE76-2CA76B916BC9}" type="datetime1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C16534F-F7CF-4E95-B59B-323C13024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5609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5" r:id="rId6"/>
    <p:sldLayoutId id="2147483704" r:id="rId7"/>
    <p:sldLayoutId id="2147483703" r:id="rId8"/>
    <p:sldLayoutId id="2147483711" r:id="rId9"/>
    <p:sldLayoutId id="2147483702" r:id="rId10"/>
    <p:sldLayoutId id="21474837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ho.org/disaster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healthanddisasters.inf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4724400"/>
            <a:ext cx="8305800" cy="1981200"/>
          </a:xfrm>
          <a:prstGeom prst="rect">
            <a:avLst/>
          </a:prstGeom>
          <a:ln w="6350" cap="rnd">
            <a:noFill/>
          </a:ln>
        </p:spPr>
        <p:txBody>
          <a:bodyPr anchor="b"/>
          <a:lstStyle/>
          <a:p>
            <a:pPr algn="ctr" fontAlgn="auto">
              <a:spcAft>
                <a:spcPts val="0"/>
              </a:spcAft>
              <a:defRPr/>
            </a:pPr>
            <a:endParaRPr lang="en-US" sz="48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12647" y="3712163"/>
            <a:ext cx="3810000" cy="533400"/>
          </a:xfrm>
          <a:prstGeom prst="rect">
            <a:avLst/>
          </a:prstGeom>
          <a:ln w="6350" cap="rnd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b"/>
          <a:lstStyle/>
          <a:p>
            <a:pPr algn="ctr">
              <a:defRPr/>
            </a:pPr>
            <a:r>
              <a:rPr lang="en-US" sz="2000" b="1" dirty="0" smtClean="0">
                <a:solidFill>
                  <a:srgbClr val="B3E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Jean Luc Poncelet, MD, MPH</a:t>
            </a:r>
            <a:endParaRPr lang="en-US" sz="2000" b="1" dirty="0">
              <a:solidFill>
                <a:srgbClr val="B3E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7FF6D-F270-430E-8E76-083411BCBC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1295400" y="989012"/>
            <a:ext cx="64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A3D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Toward a Post 2015 </a:t>
            </a:r>
            <a:r>
              <a:rPr lang="en-US" sz="4800" b="1" dirty="0" err="1" smtClean="0">
                <a:solidFill>
                  <a:srgbClr val="A3D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DRR</a:t>
            </a:r>
            <a:r>
              <a:rPr lang="en-US" sz="4800" b="1" dirty="0" smtClean="0">
                <a:solidFill>
                  <a:srgbClr val="A3D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Framework</a:t>
            </a:r>
            <a:endParaRPr lang="en-US" sz="4800" b="1" dirty="0">
              <a:solidFill>
                <a:srgbClr val="A3D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9945" name="Picture 7" descr="PAHOlogo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5382" y="4876800"/>
            <a:ext cx="4080835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on Yokohama declaration</a:t>
            </a:r>
          </a:p>
          <a:p>
            <a:r>
              <a:rPr lang="en-US" dirty="0" smtClean="0"/>
              <a:t>Disaster Risk can be reduced to a large extend</a:t>
            </a:r>
          </a:p>
          <a:p>
            <a:r>
              <a:rPr lang="en-US" dirty="0" smtClean="0"/>
              <a:t>Concrete results like </a:t>
            </a:r>
            <a:r>
              <a:rPr lang="en-US" i="1" dirty="0" smtClean="0"/>
              <a:t>Safe </a:t>
            </a:r>
            <a:r>
              <a:rPr lang="en-US" i="1" dirty="0"/>
              <a:t>H</a:t>
            </a:r>
            <a:r>
              <a:rPr lang="en-US" i="1" dirty="0" smtClean="0"/>
              <a:t>ospitals </a:t>
            </a:r>
            <a:r>
              <a:rPr lang="en-US" i="1" dirty="0"/>
              <a:t>C</a:t>
            </a:r>
            <a:r>
              <a:rPr lang="en-US" i="1" dirty="0" smtClean="0"/>
              <a:t>ampaign</a:t>
            </a:r>
          </a:p>
          <a:p>
            <a:pPr lvl="1"/>
            <a:r>
              <a:rPr lang="en-US" dirty="0" smtClean="0"/>
              <a:t>At present 10% of the 17,600 hospitals have been assessed</a:t>
            </a:r>
          </a:p>
          <a:p>
            <a:pPr lvl="1"/>
            <a:r>
              <a:rPr lang="en-US" dirty="0" smtClean="0"/>
              <a:t>out of 462 hospitals 17 % are Cat C </a:t>
            </a:r>
          </a:p>
          <a:p>
            <a:pPr lvl="1"/>
            <a:r>
              <a:rPr lang="en-US" dirty="0" smtClean="0"/>
              <a:t>57% have been intervened</a:t>
            </a:r>
          </a:p>
          <a:p>
            <a:pPr lvl="1"/>
            <a:r>
              <a:rPr lang="en-US" dirty="0" smtClean="0"/>
              <a:t>A regional plan approved by </a:t>
            </a:r>
            <a:r>
              <a:rPr lang="en-US" dirty="0" err="1" smtClean="0"/>
              <a:t>MoH</a:t>
            </a:r>
            <a:endParaRPr lang="en-US" dirty="0" smtClean="0"/>
          </a:p>
          <a:p>
            <a:pPr lvl="1"/>
            <a:r>
              <a:rPr lang="en-US" dirty="0" smtClean="0"/>
              <a:t>A safety index developed an used </a:t>
            </a:r>
          </a:p>
          <a:p>
            <a:pPr marL="393700" lvl="1" indent="0">
              <a:buNone/>
            </a:pPr>
            <a:r>
              <a:rPr lang="en-US" dirty="0" smtClean="0"/>
              <a:t>for other facilities (education…)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achievements of </a:t>
            </a:r>
            <a:r>
              <a:rPr lang="en-US" dirty="0" err="1" smtClean="0"/>
              <a:t>HFA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C146E-3205-4FCA-9ADE-34698799A0C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02840187"/>
              </p:ext>
            </p:extLst>
          </p:nvPr>
        </p:nvGraphicFramePr>
        <p:xfrm>
          <a:off x="5943600" y="3505200"/>
          <a:ext cx="32004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54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Disaster is health and social impact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address the real 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C146E-3205-4FCA-9ADE-34698799A0C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066800" y="2362200"/>
            <a:ext cx="6629400" cy="3750469"/>
            <a:chOff x="0" y="480"/>
            <a:chExt cx="5760" cy="3840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80"/>
              <a:ext cx="5760" cy="3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Tiempos_del_Mund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32" y="480"/>
              <a:ext cx="1728" cy="1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2330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reachable targets</a:t>
            </a:r>
          </a:p>
          <a:p>
            <a:pPr lvl="1"/>
            <a:r>
              <a:rPr lang="en-US" sz="2000" dirty="0" smtClean="0"/>
              <a:t>It took centuries to build the vulnerability of our society …. </a:t>
            </a:r>
          </a:p>
          <a:p>
            <a:r>
              <a:rPr lang="en-US" dirty="0" smtClean="0"/>
              <a:t>Gain a real Political support for issues that require more then a 4 year mandate to make a difference</a:t>
            </a:r>
          </a:p>
          <a:p>
            <a:pPr lvl="1"/>
            <a:r>
              <a:rPr lang="en-US" dirty="0" smtClean="0"/>
              <a:t>Cut it smaller pieces</a:t>
            </a:r>
          </a:p>
          <a:p>
            <a:r>
              <a:rPr lang="en-US" dirty="0" smtClean="0"/>
              <a:t>The stove pipe approach of our society: </a:t>
            </a:r>
          </a:p>
          <a:p>
            <a:pPr lvl="1"/>
            <a:r>
              <a:rPr lang="en-US" dirty="0" smtClean="0"/>
              <a:t>Health of the community is seen as health sector responsibility however there is no safe hospitals without electricity, water, access/road, paid personal, etc…</a:t>
            </a:r>
          </a:p>
          <a:p>
            <a:pPr lvl="1"/>
            <a:r>
              <a:rPr lang="en-US" dirty="0" smtClean="0"/>
              <a:t>Identify a common across-the-sector target </a:t>
            </a:r>
            <a:r>
              <a:rPr lang="en-US" sz="2000" dirty="0" smtClean="0"/>
              <a:t>(multi-</a:t>
            </a:r>
            <a:r>
              <a:rPr lang="en-US" sz="2000" dirty="0" err="1" smtClean="0"/>
              <a:t>setorial</a:t>
            </a:r>
            <a:r>
              <a:rPr lang="en-US" sz="20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C146E-3205-4FCA-9ADE-34698799A0C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the roots of disaster impact:</a:t>
            </a:r>
          </a:p>
          <a:p>
            <a:pPr lvl="1"/>
            <a:r>
              <a:rPr lang="en-US" dirty="0" smtClean="0"/>
              <a:t>Select topics that link (more) concretely risk reduction to protecting community physical</a:t>
            </a:r>
            <a:r>
              <a:rPr lang="en-US" dirty="0"/>
              <a:t>, mental and social </a:t>
            </a:r>
            <a:r>
              <a:rPr lang="en-US" dirty="0" smtClean="0"/>
              <a:t>well-being.</a:t>
            </a:r>
          </a:p>
          <a:p>
            <a:r>
              <a:rPr lang="en-US" dirty="0" smtClean="0"/>
              <a:t>Go to the real challenge of risk reduction: its “</a:t>
            </a:r>
            <a:r>
              <a:rPr lang="en-US" sz="2400" dirty="0" smtClean="0"/>
              <a:t>multi-sectorial</a:t>
            </a:r>
            <a:r>
              <a:rPr lang="en-US" dirty="0" smtClean="0"/>
              <a:t>” nature. Health is the most dependent of all issue in our society. A health issue in which all sector can contribute is the best indicator of our post 2015 success.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Post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C146E-3205-4FCA-9ADE-34698799A0C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MDG</a:t>
            </a:r>
            <a:r>
              <a:rPr lang="en-US" dirty="0" smtClean="0"/>
              <a:t> post </a:t>
            </a:r>
            <a:r>
              <a:rPr lang="en-US" smtClean="0"/>
              <a:t>2015 should ensure </a:t>
            </a:r>
            <a:r>
              <a:rPr lang="en-US" dirty="0" smtClean="0"/>
              <a:t>that all new investment and activities contribute at increasing resilience.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Millennium development goal post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C146E-3205-4FCA-9ADE-34698799A0C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236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1E7C9A"/>
                </a:solidFill>
                <a:hlinkClick r:id="rId3"/>
              </a:rPr>
              <a:t>www.paho.org/disasters</a:t>
            </a:r>
            <a:r>
              <a:rPr lang="en-US" dirty="0" smtClean="0">
                <a:solidFill>
                  <a:srgbClr val="1E7C9A"/>
                </a:solidFill>
              </a:rPr>
              <a:t/>
            </a:r>
            <a:br>
              <a:rPr lang="en-US" dirty="0" smtClean="0">
                <a:solidFill>
                  <a:srgbClr val="1E7C9A"/>
                </a:solidFill>
              </a:rPr>
            </a:br>
            <a:r>
              <a:rPr lang="en-US" dirty="0" smtClean="0">
                <a:solidFill>
                  <a:srgbClr val="1E7C9A"/>
                </a:solidFill>
              </a:rPr>
              <a:t/>
            </a:r>
            <a:br>
              <a:rPr lang="en-US" dirty="0" smtClean="0">
                <a:solidFill>
                  <a:srgbClr val="1E7C9A"/>
                </a:solidFill>
              </a:rPr>
            </a:br>
            <a:r>
              <a:rPr lang="en-US" dirty="0" smtClean="0">
                <a:solidFill>
                  <a:srgbClr val="1E7C9A"/>
                </a:solidFill>
              </a:rPr>
              <a:t>Knowledge center</a:t>
            </a:r>
            <a:r>
              <a:rPr lang="en-US" dirty="0">
                <a:solidFill>
                  <a:srgbClr val="1E7C9A"/>
                </a:solidFill>
              </a:rPr>
              <a:t/>
            </a:r>
            <a:br>
              <a:rPr lang="en-US" dirty="0">
                <a:solidFill>
                  <a:srgbClr val="1E7C9A"/>
                </a:solidFill>
              </a:rPr>
            </a:br>
            <a:r>
              <a:rPr lang="en-US" dirty="0" smtClean="0">
                <a:solidFill>
                  <a:srgbClr val="1E7C9A"/>
                </a:solidFill>
                <a:hlinkClick r:id="rId4"/>
              </a:rPr>
              <a:t>www.healthanddisasters.info</a:t>
            </a:r>
            <a:r>
              <a:rPr lang="en-US" dirty="0" smtClean="0">
                <a:solidFill>
                  <a:srgbClr val="1E7C9A"/>
                </a:solidFill>
              </a:rPr>
              <a:t/>
            </a:r>
            <a:br>
              <a:rPr lang="en-US" dirty="0" smtClean="0">
                <a:solidFill>
                  <a:srgbClr val="1E7C9A"/>
                </a:solidFill>
              </a:rPr>
            </a:br>
            <a:r>
              <a:rPr lang="en-US" dirty="0">
                <a:solidFill>
                  <a:srgbClr val="1E7C9A"/>
                </a:solidFill>
              </a:rPr>
              <a:t/>
            </a:r>
            <a:br>
              <a:rPr lang="en-US" dirty="0">
                <a:solidFill>
                  <a:srgbClr val="1E7C9A"/>
                </a:solidFill>
              </a:rPr>
            </a:br>
            <a:endParaRPr lang="en-US" dirty="0">
              <a:solidFill>
                <a:srgbClr val="1E7C9A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457200" y="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Thank You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5469</TotalTime>
  <Words>285</Words>
  <Application>Microsoft Office PowerPoint</Application>
  <PresentationFormat>On-screen Show (4:3)</PresentationFormat>
  <Paragraphs>38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Custom Design</vt:lpstr>
      <vt:lpstr>1_Custom Design</vt:lpstr>
      <vt:lpstr>Flow</vt:lpstr>
      <vt:lpstr>PowerPoint Presentation</vt:lpstr>
      <vt:lpstr>Main achievements of HFA</vt:lpstr>
      <vt:lpstr>Challenge 1: address the real issue</vt:lpstr>
      <vt:lpstr>Challenges 2</vt:lpstr>
      <vt:lpstr>Criteria for Post 2015</vt:lpstr>
      <vt:lpstr>Millennium development goal post 2015</vt:lpstr>
      <vt:lpstr>www.paho.org/disasters  Knowledge center www.healthanddisasters.info  </vt:lpstr>
    </vt:vector>
  </TitlesOfParts>
  <Company>IEM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 Downey</dc:creator>
  <cp:lastModifiedBy>PED</cp:lastModifiedBy>
  <cp:revision>415</cp:revision>
  <dcterms:created xsi:type="dcterms:W3CDTF">2011-05-03T11:53:13Z</dcterms:created>
  <dcterms:modified xsi:type="dcterms:W3CDTF">2012-11-26T12:09:14Z</dcterms:modified>
</cp:coreProperties>
</file>